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B1F9D-AC2A-495F-8E0F-870E4A7B95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E6D04-3012-4A6D-ADB7-6044F4E578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arkerpride.weebly.com/" TargetMode="External"/><Relationship Id="rId2" Type="http://schemas.openxmlformats.org/officeDocument/2006/relationships/hyperlink" Target="mailto:kharker@wcpss.ne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Welcome Parents and Students!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4" name="Picture 3" descr="londo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648200"/>
            <a:ext cx="3076755" cy="20383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london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648200"/>
            <a:ext cx="3076755" cy="20383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Support and Teacher Contact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Make-up Work/Tutoring</a:t>
            </a:r>
          </a:p>
          <a:p>
            <a:r>
              <a:rPr lang="en-US" dirty="0" smtClean="0"/>
              <a:t>Before school by appt</a:t>
            </a:r>
          </a:p>
          <a:p>
            <a:r>
              <a:rPr lang="en-US" dirty="0" smtClean="0"/>
              <a:t>Pride Period</a:t>
            </a:r>
          </a:p>
          <a:p>
            <a:r>
              <a:rPr lang="en-US" dirty="0" smtClean="0"/>
              <a:t>After school on Tuesdays and Thursdays from 2:30-3:30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114800" cy="44348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Teacher Contact</a:t>
            </a:r>
          </a:p>
          <a:p>
            <a:r>
              <a:rPr lang="en-US" dirty="0" smtClean="0">
                <a:hlinkClick r:id="rId2"/>
              </a:rPr>
              <a:t>kharker@wcpss.net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http://harkerpride.weebly.com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period planning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Karen </a:t>
            </a:r>
            <a:r>
              <a:rPr lang="en-US" dirty="0" err="1" smtClean="0"/>
              <a:t>Harker</a:t>
            </a:r>
            <a:r>
              <a:rPr lang="en-US" dirty="0" smtClean="0"/>
              <a:t>, originally from Morgan City, Louisiana and Greenville, North Carolina</a:t>
            </a:r>
          </a:p>
          <a:p>
            <a:r>
              <a:rPr lang="en-US" dirty="0" smtClean="0"/>
              <a:t>Graduated from East Carolina University in 2010</a:t>
            </a:r>
          </a:p>
          <a:p>
            <a:pPr lvl="1"/>
            <a:r>
              <a:rPr lang="en-US" dirty="0" smtClean="0"/>
              <a:t>Studied abroad at Cambridge University in Cambridge, England (2008), in </a:t>
            </a:r>
            <a:r>
              <a:rPr lang="en-US" dirty="0" err="1" smtClean="0"/>
              <a:t>Ballinderry</a:t>
            </a:r>
            <a:r>
              <a:rPr lang="en-US" dirty="0" smtClean="0"/>
              <a:t>, Ireland (2009), and as a graduate student in London, England (2012)</a:t>
            </a:r>
          </a:p>
          <a:p>
            <a:r>
              <a:rPr lang="en-US" dirty="0" smtClean="0"/>
              <a:t>North Carolina Teaching Fellow</a:t>
            </a:r>
          </a:p>
          <a:p>
            <a:r>
              <a:rPr lang="en-US" dirty="0" smtClean="0"/>
              <a:t>Teacher consultant for National Writing Project</a:t>
            </a:r>
          </a:p>
          <a:p>
            <a:r>
              <a:rPr lang="en-US" dirty="0" smtClean="0"/>
              <a:t>Previously taught at Ayden-Grifton High School in Ayden, </a:t>
            </a:r>
            <a:r>
              <a:rPr lang="en-US" dirty="0" smtClean="0"/>
              <a:t>NC</a:t>
            </a:r>
          </a:p>
          <a:p>
            <a:r>
              <a:rPr lang="en-US" dirty="0" smtClean="0"/>
              <a:t>Second year at Leesville Road High School</a:t>
            </a:r>
            <a:endParaRPr lang="en-US" dirty="0" smtClean="0"/>
          </a:p>
          <a:p>
            <a:r>
              <a:rPr lang="en-US" dirty="0" smtClean="0"/>
              <a:t>Shakespeare fanatic!!!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three-ring binder with plenty of notebook paper</a:t>
            </a:r>
            <a:endParaRPr lang="en-US" sz="3200" dirty="0" smtClean="0"/>
          </a:p>
          <a:p>
            <a:r>
              <a:rPr lang="en-US" sz="3200" dirty="0" smtClean="0"/>
              <a:t>Pens/Pencils</a:t>
            </a:r>
            <a:endParaRPr lang="en-US" sz="3200" dirty="0" smtClean="0"/>
          </a:p>
          <a:p>
            <a:r>
              <a:rPr lang="en-US" sz="3200" dirty="0" smtClean="0"/>
              <a:t>Flash drive</a:t>
            </a:r>
          </a:p>
          <a:p>
            <a:endParaRPr lang="en-US" dirty="0"/>
          </a:p>
        </p:txBody>
      </p:sp>
      <p:pic>
        <p:nvPicPr>
          <p:cNvPr id="2050" name="Picture 2" descr="C:\Documents and Settings\KHARKER\Local Settings\Temporary Internet Files\Content.IE5\M8I1D6FL\MP9003993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352800"/>
            <a:ext cx="2504661" cy="31315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will we learn?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Reading</a:t>
            </a:r>
          </a:p>
          <a:p>
            <a:r>
              <a:rPr lang="en-US" i="1" dirty="0" smtClean="0"/>
              <a:t>A Raisin in the Sun</a:t>
            </a:r>
          </a:p>
          <a:p>
            <a:r>
              <a:rPr lang="en-US" dirty="0" smtClean="0"/>
              <a:t>Excerpts from </a:t>
            </a:r>
            <a:r>
              <a:rPr lang="en-US" i="1" dirty="0" smtClean="0"/>
              <a:t>The </a:t>
            </a:r>
            <a:r>
              <a:rPr lang="en-US" i="1" dirty="0" smtClean="0"/>
              <a:t>Odyssey</a:t>
            </a:r>
          </a:p>
          <a:p>
            <a:r>
              <a:rPr lang="en-US" i="1" dirty="0" smtClean="0"/>
              <a:t>Romeo and Juliet</a:t>
            </a:r>
          </a:p>
          <a:p>
            <a:r>
              <a:rPr lang="en-US" i="1" dirty="0" smtClean="0"/>
              <a:t>Fahrenheit 451</a:t>
            </a:r>
          </a:p>
          <a:p>
            <a:r>
              <a:rPr lang="en-US" i="1" dirty="0" smtClean="0"/>
              <a:t>To Kill a Mockingbird</a:t>
            </a:r>
          </a:p>
          <a:p>
            <a:r>
              <a:rPr lang="en-US" dirty="0" smtClean="0"/>
              <a:t>Selected short stories and </a:t>
            </a:r>
            <a:r>
              <a:rPr lang="en-US" dirty="0" smtClean="0"/>
              <a:t>poetry</a:t>
            </a:r>
          </a:p>
          <a:p>
            <a:r>
              <a:rPr lang="en-US" dirty="0" smtClean="0"/>
              <a:t>Selected non-fiction and US seminal documents</a:t>
            </a:r>
            <a:endParaRPr lang="en-US" dirty="0" smtClean="0"/>
          </a:p>
          <a:p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Writing/Projects</a:t>
            </a:r>
          </a:p>
          <a:p>
            <a:r>
              <a:rPr lang="en-US" dirty="0" smtClean="0"/>
              <a:t>Introductory Letter</a:t>
            </a:r>
          </a:p>
          <a:p>
            <a:r>
              <a:rPr lang="en-US" dirty="0" smtClean="0"/>
              <a:t>This I Believe Essay</a:t>
            </a:r>
          </a:p>
          <a:p>
            <a:r>
              <a:rPr lang="en-US" dirty="0" smtClean="0"/>
              <a:t>Argumentative Writing</a:t>
            </a:r>
          </a:p>
          <a:p>
            <a:r>
              <a:rPr lang="en-US" dirty="0" smtClean="0"/>
              <a:t>Research-based writing</a:t>
            </a:r>
          </a:p>
          <a:p>
            <a:r>
              <a:rPr lang="en-US" dirty="0" smtClean="0"/>
              <a:t>Staged Readings – Romeo and Juliet</a:t>
            </a:r>
          </a:p>
          <a:p>
            <a:r>
              <a:rPr lang="en-US" dirty="0" smtClean="0"/>
              <a:t>Literary analysis </a:t>
            </a:r>
            <a:r>
              <a:rPr lang="en-US" dirty="0" smtClean="0"/>
              <a:t>essay</a:t>
            </a:r>
            <a:endParaRPr lang="en-US" dirty="0" smtClean="0"/>
          </a:p>
          <a:p>
            <a:r>
              <a:rPr lang="en-US" dirty="0" smtClean="0"/>
              <a:t>Film review</a:t>
            </a:r>
          </a:p>
          <a:p>
            <a:r>
              <a:rPr lang="en-US" dirty="0" smtClean="0"/>
              <a:t>Spoken Presentations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324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Plus Grammar, Punctuation, Usage, and Vocabulary </a:t>
            </a:r>
            <a:r>
              <a:rPr lang="en-US" b="1" dirty="0" smtClean="0">
                <a:sym typeface="Wingdings" pitchFamily="2" charset="2"/>
              </a:rPr>
              <a:t>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class prepared, on time, and in dress code</a:t>
            </a:r>
          </a:p>
          <a:p>
            <a:r>
              <a:rPr lang="en-US" dirty="0" smtClean="0"/>
              <a:t>Eating in class is prohibited, but drinks with a cap are allowed</a:t>
            </a:r>
          </a:p>
          <a:p>
            <a:r>
              <a:rPr lang="en-US" dirty="0" smtClean="0"/>
              <a:t>Stay on task for the entire 90 minute class period</a:t>
            </a:r>
          </a:p>
          <a:p>
            <a:r>
              <a:rPr lang="en-US" dirty="0" smtClean="0"/>
              <a:t>Respect everyone – zero tolerance for bullying </a:t>
            </a:r>
          </a:p>
          <a:p>
            <a:r>
              <a:rPr lang="en-US" dirty="0" smtClean="0"/>
              <a:t>Refrain from using profanity and derogatory language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Make-up Work </a:t>
            </a:r>
            <a:r>
              <a:rPr lang="en-US" sz="3600" dirty="0" smtClean="0"/>
              <a:t>– Homework and </a:t>
            </a:r>
            <a:r>
              <a:rPr lang="en-US" sz="3600" dirty="0" err="1" smtClean="0"/>
              <a:t>Classwork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Homework </a:t>
            </a:r>
            <a:r>
              <a:rPr lang="en-US" dirty="0" smtClean="0"/>
              <a:t>that is collected and reviewed by teacher (</a:t>
            </a:r>
            <a:r>
              <a:rPr lang="en-US" dirty="0" err="1" smtClean="0"/>
              <a:t>e.g</a:t>
            </a:r>
            <a:r>
              <a:rPr lang="en-US" dirty="0" smtClean="0"/>
              <a:t> short writing, pre-writing for an essay, etc.) will be accepted up to two days late for excused absences only.</a:t>
            </a:r>
          </a:p>
          <a:p>
            <a:r>
              <a:rPr lang="en-US" dirty="0" err="1" smtClean="0"/>
              <a:t>Classwork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present in class when class work is assigned and do not complete it will receive a </a:t>
            </a:r>
            <a:r>
              <a:rPr lang="en-US" dirty="0" smtClean="0"/>
              <a:t>zero.</a:t>
            </a:r>
            <a:endParaRPr lang="en-US" dirty="0" smtClean="0"/>
          </a:p>
          <a:p>
            <a:pPr lvl="1"/>
            <a:r>
              <a:rPr lang="en-US" dirty="0" smtClean="0"/>
              <a:t>Students with excused absences obtain it when they return to class and complete it in the allotted make-up </a:t>
            </a:r>
            <a:r>
              <a:rPr lang="en-US" dirty="0" smtClean="0"/>
              <a:t>period.</a:t>
            </a:r>
            <a:endParaRPr lang="en-US" dirty="0" smtClean="0"/>
          </a:p>
          <a:p>
            <a:pPr lvl="1"/>
            <a:r>
              <a:rPr lang="en-US" dirty="0" smtClean="0"/>
              <a:t>UNEXCUSED absences will be able to make up class work; however, they will only receive may only earn up to 70% of the grade 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Make-up Work – Projects and Papers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Students absent on the day a paper/project is due are required to turn it in on the </a:t>
            </a:r>
            <a:r>
              <a:rPr lang="en-US" dirty="0" smtClean="0"/>
              <a:t>day they </a:t>
            </a:r>
            <a:r>
              <a:rPr lang="en-US" dirty="0" smtClean="0"/>
              <a:t>return to </a:t>
            </a:r>
            <a:r>
              <a:rPr lang="en-US" dirty="0" smtClean="0"/>
              <a:t>class.</a:t>
            </a:r>
            <a:endParaRPr lang="en-US" dirty="0" smtClean="0"/>
          </a:p>
          <a:p>
            <a:pPr lvl="0"/>
            <a:r>
              <a:rPr lang="en-US" dirty="0" smtClean="0"/>
              <a:t>If a project is late due to an UNEXCUSED absence you will be penalized 10% each day it is late.</a:t>
            </a:r>
          </a:p>
          <a:p>
            <a:pPr lvl="0"/>
            <a:r>
              <a:rPr lang="en-US" dirty="0" smtClean="0"/>
              <a:t>If you are present in class on the day a paper/project is due, but you do not have it, it will be accepted late, but penalized 10% for each day it is late.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Make-up Work – Quizzes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STUDENT should schedule make-up within one week of the date it was administered</a:t>
            </a:r>
          </a:p>
          <a:p>
            <a:r>
              <a:rPr lang="en-US" sz="2800" dirty="0" smtClean="0"/>
              <a:t>For missed quizzes/tests, due to UNEXCUSED absences, students may only earn up to 70% of the grade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**The student will be responsible for scheduling make up times with me. Failure to do so will result in a zero on the assignment.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Major Assessments (e.g. papers, major tests, and projects) – 50%</a:t>
            </a:r>
          </a:p>
          <a:p>
            <a:r>
              <a:rPr lang="en-US" dirty="0" smtClean="0"/>
              <a:t>Minor Assessments (e.g. quizzes, minor projects) – </a:t>
            </a:r>
            <a:r>
              <a:rPr lang="en-US" dirty="0" smtClean="0"/>
              <a:t>35%</a:t>
            </a:r>
            <a:endParaRPr lang="en-US" dirty="0" smtClean="0"/>
          </a:p>
          <a:p>
            <a:r>
              <a:rPr lang="en-US" dirty="0" smtClean="0"/>
              <a:t>Homework/</a:t>
            </a:r>
            <a:r>
              <a:rPr lang="en-US" dirty="0" err="1" smtClean="0"/>
              <a:t>Classwork</a:t>
            </a:r>
            <a:r>
              <a:rPr lang="en-US" dirty="0" smtClean="0"/>
              <a:t> – </a:t>
            </a:r>
            <a:r>
              <a:rPr lang="en-US" dirty="0" smtClean="0"/>
              <a:t>15</a:t>
            </a:r>
            <a:r>
              <a:rPr lang="en-US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Final Exam:</a:t>
            </a:r>
            <a:endParaRPr lang="en-US" dirty="0" smtClean="0"/>
          </a:p>
          <a:p>
            <a:r>
              <a:rPr lang="en-US" dirty="0" smtClean="0"/>
              <a:t>The final exam for all English I classes will be a state-made MSL (Measure of Student Learning). This test will encompass reading comprehension, understanding of literary concepts, grammar competency, and writing ability. The final exam will count as 20% of </a:t>
            </a:r>
            <a:r>
              <a:rPr lang="en-US" dirty="0" smtClean="0"/>
              <a:t>the final </a:t>
            </a:r>
            <a:r>
              <a:rPr lang="en-US" dirty="0" smtClean="0"/>
              <a:t>grade in English 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KHARKER\Local Settings\Temporary Internet Files\Content.IE5\C141G6SR\MP910220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412481" cy="1676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1616</TotalTime>
  <Words>613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Welcome Parents and Students!</vt:lpstr>
      <vt:lpstr>About me…</vt:lpstr>
      <vt:lpstr>What you will need</vt:lpstr>
      <vt:lpstr>What will we learn?</vt:lpstr>
      <vt:lpstr>Classroom Rules</vt:lpstr>
      <vt:lpstr>Make-up Work – Homework and Classwork</vt:lpstr>
      <vt:lpstr>Make-up Work – Projects and Papers</vt:lpstr>
      <vt:lpstr>Make-up Work – Quizzes and Tests</vt:lpstr>
      <vt:lpstr>Grade Distribution</vt:lpstr>
      <vt:lpstr>Class Support and Teacher Contact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and Students!</dc:title>
  <dc:creator>Karen Harker</dc:creator>
  <cp:lastModifiedBy>kharker</cp:lastModifiedBy>
  <cp:revision>143</cp:revision>
  <dcterms:created xsi:type="dcterms:W3CDTF">2012-08-21T13:14:09Z</dcterms:created>
  <dcterms:modified xsi:type="dcterms:W3CDTF">2013-08-22T16:05:18Z</dcterms:modified>
</cp:coreProperties>
</file>